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5" r:id="rId4"/>
    <p:sldId id="256" r:id="rId5"/>
    <p:sldId id="266" r:id="rId6"/>
    <p:sldId id="258" r:id="rId7"/>
    <p:sldId id="257" r:id="rId8"/>
    <p:sldId id="267" r:id="rId9"/>
    <p:sldId id="260" r:id="rId10"/>
    <p:sldId id="263" r:id="rId11"/>
    <p:sldId id="261" r:id="rId12"/>
    <p:sldId id="268" r:id="rId13"/>
    <p:sldId id="262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F3FB"/>
    <a:srgbClr val="507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3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5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265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30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749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13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3056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37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60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512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642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96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7623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86848" y="139656"/>
            <a:ext cx="105156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522BC-4B28-494D-A677-0C0B7C472E8E}" type="datetimeFigureOut">
              <a:rPr lang="zh-TW" altLang="en-US" smtClean="0"/>
              <a:t>2018/01/19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42FFD-21E7-4EEF-9F74-138F18CBA0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77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F0000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差勤系統</a:t>
            </a:r>
            <a:r>
              <a:rPr lang="en-US" altLang="zh-TW" dirty="0"/>
              <a:t>-</a:t>
            </a:r>
            <a:r>
              <a:rPr lang="zh-TW" altLang="en-US" dirty="0"/>
              <a:t>月報表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5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51" y="807015"/>
            <a:ext cx="6429375" cy="5619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矩形 6"/>
          <p:cNvSpPr/>
          <p:nvPr/>
        </p:nvSpPr>
        <p:spPr>
          <a:xfrm>
            <a:off x="300951" y="5586607"/>
            <a:ext cx="4195893" cy="8401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1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7050789" y="139656"/>
            <a:ext cx="4840260" cy="272019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簽核意見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不等於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空值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</a:p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則再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確定簽核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立即發信予申請人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管理系統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電子郵件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11" y="2741765"/>
            <a:ext cx="6781800" cy="35337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矩形 9"/>
          <p:cNvSpPr/>
          <p:nvPr/>
        </p:nvSpPr>
        <p:spPr>
          <a:xfrm>
            <a:off x="5275026" y="5937337"/>
            <a:ext cx="4195893" cy="3382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2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Q4. </a:t>
            </a:r>
            <a:r>
              <a:rPr lang="zh-TW" altLang="en-US" dirty="0"/>
              <a:t>簽核表單  </a:t>
            </a:r>
            <a:r>
              <a:rPr lang="en-US" altLang="zh-TW" dirty="0"/>
              <a:t>(</a:t>
            </a:r>
            <a:r>
              <a:rPr lang="zh-TW" altLang="en-US" dirty="0"/>
              <a:t>不報價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7675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61" y="1214438"/>
            <a:ext cx="9782175" cy="49625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Q4. </a:t>
            </a:r>
            <a:r>
              <a:rPr lang="zh-TW" altLang="en-US" dirty="0"/>
              <a:t>簽核表單</a:t>
            </a:r>
            <a:r>
              <a:rPr lang="en-US" altLang="zh-TW" dirty="0"/>
              <a:t>-</a:t>
            </a:r>
            <a:r>
              <a:rPr lang="zh-TW" altLang="en-US" dirty="0"/>
              <a:t>出勤查詢    </a:t>
            </a:r>
            <a:r>
              <a:rPr lang="en-US" altLang="zh-TW" dirty="0"/>
              <a:t>(</a:t>
            </a:r>
            <a:r>
              <a:rPr lang="zh-TW" altLang="en-US" dirty="0"/>
              <a:t>須報價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8072699" y="1197777"/>
            <a:ext cx="1991637" cy="494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96013" y="1978518"/>
            <a:ext cx="2754677" cy="428390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新增欄位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位置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備註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補打卡狀況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61247" t="31774" r="24412"/>
          <a:stretch/>
        </p:blipFill>
        <p:spPr>
          <a:xfrm>
            <a:off x="7690983" y="2791216"/>
            <a:ext cx="1634126" cy="338574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653403" y="2744302"/>
            <a:ext cx="1671706" cy="34493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690982" y="2873178"/>
            <a:ext cx="1546294" cy="156600"/>
          </a:xfrm>
          <a:prstGeom prst="rect">
            <a:avLst/>
          </a:prstGeom>
          <a:solidFill>
            <a:srgbClr val="507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</a:rPr>
              <a:t>上班</a:t>
            </a:r>
            <a:r>
              <a:rPr lang="en-US" altLang="zh-TW" sz="1200" b="1" dirty="0">
                <a:solidFill>
                  <a:schemeClr val="bg1"/>
                </a:solidFill>
              </a:rPr>
              <a:t>IP     </a:t>
            </a:r>
            <a:r>
              <a:rPr lang="zh-TW" altLang="en-US" sz="1200" b="1" dirty="0">
                <a:solidFill>
                  <a:schemeClr val="bg1"/>
                </a:solidFill>
              </a:rPr>
              <a:t>   備註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3449" y="3150280"/>
            <a:ext cx="755435" cy="16187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566716" y="3115234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8508046" y="3663649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8538944" y="4157428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8566716" y="4705843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8566716" y="5226940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737419" y="5226940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7744227" y="4734791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7763637" y="4183692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7756223" y="3663649"/>
            <a:ext cx="670560" cy="214463"/>
          </a:xfrm>
          <a:prstGeom prst="rect">
            <a:avLst/>
          </a:prstGeom>
          <a:solidFill>
            <a:srgbClr val="EFF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7767780" y="3388100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7749883" y="3906006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7808324" y="4435669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7769293" y="4972932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7767564" y="5517344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8550570" y="3377257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8537496" y="3919508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8526624" y="4454400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8533649" y="4992235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8534706" y="5509750"/>
            <a:ext cx="670560" cy="2144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71040"/>
              </p:ext>
            </p:extLst>
          </p:nvPr>
        </p:nvGraphicFramePr>
        <p:xfrm>
          <a:off x="8517560" y="3099348"/>
          <a:ext cx="703570" cy="522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14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值</a:t>
                      </a:r>
                      <a:r>
                        <a:rPr lang="en-US" sz="800" u="none" strike="noStrike" dirty="0">
                          <a:effectLst/>
                        </a:rPr>
                        <a:t>A</a:t>
                      </a:r>
                      <a:r>
                        <a:rPr lang="zh-TW" altLang="en-US" sz="800" u="none" strike="noStrike" dirty="0">
                          <a:effectLst/>
                        </a:rPr>
                        <a:t>班</a:t>
                      </a:r>
                      <a:r>
                        <a:rPr lang="en-US" altLang="zh-TW" sz="800" u="none" strike="noStrike" dirty="0">
                          <a:effectLst/>
                        </a:rPr>
                        <a:t>08:00-16:00</a:t>
                      </a:r>
                      <a:endParaRPr lang="en-US" altLang="zh-TW" sz="8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4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u="none" strike="noStrike" dirty="0">
                          <a:effectLst/>
                        </a:rPr>
                        <a:t>補打上班卡</a:t>
                      </a:r>
                      <a:endParaRPr lang="zh-TW" altLang="en-US" sz="8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136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5.</a:t>
            </a:r>
            <a:r>
              <a:rPr lang="zh-TW" altLang="en-US" dirty="0"/>
              <a:t>管理系統</a:t>
            </a:r>
            <a:r>
              <a:rPr lang="en-US" altLang="zh-TW" dirty="0"/>
              <a:t>-</a:t>
            </a:r>
            <a:r>
              <a:rPr lang="zh-TW" altLang="en-US" dirty="0"/>
              <a:t>專案報表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961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0" y="-242303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Q5.</a:t>
            </a:r>
            <a:r>
              <a:rPr lang="zh-TW" altLang="en-US" dirty="0"/>
              <a:t>人員派遣管理系統</a:t>
            </a:r>
            <a:r>
              <a:rPr lang="en-US" altLang="zh-TW" dirty="0"/>
              <a:t>/</a:t>
            </a:r>
            <a:r>
              <a:rPr lang="zh-TW" altLang="en-US" dirty="0"/>
              <a:t>報表</a:t>
            </a:r>
            <a:r>
              <a:rPr lang="en-US" altLang="zh-TW" dirty="0"/>
              <a:t>/</a:t>
            </a:r>
            <a:r>
              <a:rPr lang="zh-TW" altLang="en-US" dirty="0"/>
              <a:t>專案報表   </a:t>
            </a:r>
            <a:r>
              <a:rPr lang="en-US" altLang="zh-TW" dirty="0"/>
              <a:t>(</a:t>
            </a:r>
            <a:r>
              <a:rPr lang="zh-TW" altLang="en-US" dirty="0"/>
              <a:t>改字加欄位不報價，年度報表要報價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348614" y="2957246"/>
            <a:ext cx="638827" cy="424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8931"/>
            <a:ext cx="6619875" cy="4267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矩形 7"/>
          <p:cNvSpPr/>
          <p:nvPr/>
        </p:nvSpPr>
        <p:spPr>
          <a:xfrm>
            <a:off x="259997" y="4183693"/>
            <a:ext cx="1230600" cy="3491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2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0" y="4984768"/>
            <a:ext cx="4208745" cy="1787132"/>
            <a:chOff x="5079304" y="1891345"/>
            <a:chExt cx="5210827" cy="178713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79304" y="1891345"/>
              <a:ext cx="5210827" cy="17871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矩形 8"/>
            <p:cNvSpPr/>
            <p:nvPr/>
          </p:nvSpPr>
          <p:spPr>
            <a:xfrm>
              <a:off x="7654512" y="3032910"/>
              <a:ext cx="474880" cy="34911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745" y="4956130"/>
            <a:ext cx="7576288" cy="18157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矩形 11"/>
          <p:cNvSpPr/>
          <p:nvPr/>
        </p:nvSpPr>
        <p:spPr>
          <a:xfrm>
            <a:off x="4210834" y="6410253"/>
            <a:ext cx="7463424" cy="3616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619875" y="758018"/>
            <a:ext cx="5348614" cy="3485369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人員派遣管理系統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報表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專案報表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目前只能跑單月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無法跑年度。請新增年度報表。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請假明細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工傷假→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公傷假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請協助修正。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出缺勤情形統計表：無婚假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請協助新增。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75156" y="1481378"/>
            <a:ext cx="1916482" cy="3599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1                          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6" name="直線單箭頭接點 15"/>
          <p:cNvCxnSpPr>
            <a:stCxn id="8" idx="2"/>
            <a:endCxn id="9" idx="0"/>
          </p:cNvCxnSpPr>
          <p:nvPr/>
        </p:nvCxnSpPr>
        <p:spPr>
          <a:xfrm>
            <a:off x="875297" y="4532811"/>
            <a:ext cx="1396458" cy="15935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2599915" y="4179993"/>
            <a:ext cx="1608830" cy="3528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3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1" name="直線單箭頭接點 20"/>
          <p:cNvCxnSpPr>
            <a:stCxn id="20" idx="2"/>
            <a:endCxn id="12" idx="0"/>
          </p:cNvCxnSpPr>
          <p:nvPr/>
        </p:nvCxnSpPr>
        <p:spPr>
          <a:xfrm>
            <a:off x="3404330" y="4532810"/>
            <a:ext cx="4538216" cy="18774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73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48" y="2590800"/>
            <a:ext cx="11658600" cy="4267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新增功能</a:t>
            </a:r>
            <a:r>
              <a:rPr lang="en-US" altLang="zh-TW" dirty="0"/>
              <a:t>-</a:t>
            </a:r>
            <a:r>
              <a:rPr lang="zh-TW" altLang="en-US" dirty="0"/>
              <a:t>人員可設定每月班表   </a:t>
            </a:r>
            <a:r>
              <a:rPr lang="en-US" altLang="zh-TW" dirty="0"/>
              <a:t>(</a:t>
            </a:r>
            <a:r>
              <a:rPr lang="zh-TW" altLang="en-US" dirty="0"/>
              <a:t>須報價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848" y="901874"/>
            <a:ext cx="11166952" cy="527508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人員可設定本月值班狀況 </a:t>
            </a:r>
            <a:r>
              <a:rPr lang="en-US" altLang="zh-TW" dirty="0"/>
              <a:t>EX A</a:t>
            </a:r>
            <a:r>
              <a:rPr lang="zh-TW" altLang="en-US" dirty="0"/>
              <a:t>班</a:t>
            </a:r>
            <a:r>
              <a:rPr lang="en-US" altLang="zh-TW" dirty="0"/>
              <a:t>,</a:t>
            </a:r>
            <a:r>
              <a:rPr lang="zh-TW" altLang="en-US" dirty="0"/>
              <a:t> </a:t>
            </a:r>
            <a:r>
              <a:rPr lang="en-US" altLang="zh-TW" dirty="0"/>
              <a:t>08:00-16:00 ; B</a:t>
            </a:r>
            <a:r>
              <a:rPr lang="zh-TW" altLang="en-US" dirty="0"/>
              <a:t>班 </a:t>
            </a:r>
            <a:r>
              <a:rPr lang="en-US" altLang="zh-TW" dirty="0"/>
              <a:t>09:00-17:00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值班狀況可值接註記於</a:t>
            </a:r>
            <a:r>
              <a:rPr lang="en-US" altLang="zh-TW" dirty="0"/>
              <a:t>”</a:t>
            </a:r>
            <a:r>
              <a:rPr lang="zh-TW" altLang="en-US" dirty="0"/>
              <a:t>月報表中</a:t>
            </a:r>
            <a:r>
              <a:rPr lang="en-US" altLang="zh-TW" dirty="0"/>
              <a:t>”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若人員有</a:t>
            </a:r>
            <a:r>
              <a:rPr lang="en-US" altLang="zh-TW" dirty="0"/>
              <a:t>”</a:t>
            </a:r>
            <a:r>
              <a:rPr lang="zh-TW" altLang="en-US" dirty="0"/>
              <a:t>補打卡</a:t>
            </a:r>
            <a:r>
              <a:rPr lang="en-US" altLang="zh-TW" dirty="0"/>
              <a:t>”,</a:t>
            </a:r>
            <a:r>
              <a:rPr lang="zh-TW" altLang="en-US" dirty="0"/>
              <a:t> 可由系統直接註記在月報表中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626248" y="5383058"/>
            <a:ext cx="1219200" cy="494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631990" y="5919429"/>
            <a:ext cx="1219200" cy="494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30882" y="3967617"/>
            <a:ext cx="4840260" cy="283088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於月報表備註欄註記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值班狀況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補打卡記錄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3439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差勤系統</a:t>
            </a:r>
            <a:r>
              <a:rPr lang="en-US" altLang="zh-TW" dirty="0"/>
              <a:t>-</a:t>
            </a:r>
            <a:r>
              <a:rPr lang="zh-TW" altLang="en-US" dirty="0"/>
              <a:t>加班處理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031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25468" y="139656"/>
            <a:ext cx="11128332" cy="54927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Q1. </a:t>
            </a:r>
            <a:r>
              <a:rPr lang="zh-TW" altLang="en-US" dirty="0"/>
              <a:t>加班處理  </a:t>
            </a:r>
            <a:r>
              <a:rPr lang="en-US" altLang="zh-TW" dirty="0"/>
              <a:t>(</a:t>
            </a:r>
            <a:r>
              <a:rPr lang="zh-TW" altLang="en-US" dirty="0"/>
              <a:t>調整，不需報價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225468" y="876822"/>
            <a:ext cx="7954028" cy="5812077"/>
            <a:chOff x="225468" y="876822"/>
            <a:chExt cx="8943584" cy="5812077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5468" y="876822"/>
              <a:ext cx="8943584" cy="5812077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501041" y="3344449"/>
              <a:ext cx="7979080" cy="57619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3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987441" y="2354892"/>
              <a:ext cx="3181611" cy="57619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1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208751" y="2931089"/>
              <a:ext cx="5271370" cy="41335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2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13984" y="4371581"/>
              <a:ext cx="8455068" cy="57619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4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8179496" y="876821"/>
            <a:ext cx="4012504" cy="581207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加班類別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壓字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開始時間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結束時間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800100" lvl="1" indent="-342900">
              <a:buFont typeface="+mj-lt"/>
              <a:buAutoNum type="alphaU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防呆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57300" lvl="2" indent="-342900">
              <a:buFont typeface="+mj-lt"/>
              <a:buAutoNum type="alphaL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開始時間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自動代入為打卡時間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+9HR</a:t>
            </a:r>
          </a:p>
          <a:p>
            <a:pPr marL="1257300" lvl="2" indent="-342900">
              <a:buFont typeface="+mj-lt"/>
              <a:buAutoNum type="alphaL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結束時間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不可早於開始時間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可手動微調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前二時數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後二時數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一倍時數：可自動代入數字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備註欄位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強制填寫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或預設值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平日辦公室內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518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差勤系統</a:t>
            </a:r>
            <a:r>
              <a:rPr lang="en-US" altLang="zh-TW" dirty="0"/>
              <a:t>-</a:t>
            </a:r>
            <a:r>
              <a:rPr lang="zh-TW" altLang="en-US" dirty="0"/>
              <a:t>差旅處理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070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262" y="139656"/>
            <a:ext cx="11222538" cy="54927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Q2. </a:t>
            </a:r>
            <a:r>
              <a:rPr lang="zh-TW" altLang="en-US" dirty="0"/>
              <a:t>差旅處理    </a:t>
            </a:r>
            <a:r>
              <a:rPr lang="en-US" altLang="zh-TW" dirty="0"/>
              <a:t>(</a:t>
            </a:r>
            <a:r>
              <a:rPr lang="zh-TW" altLang="en-US" dirty="0"/>
              <a:t>加欄位，須報價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7174827" y="676403"/>
            <a:ext cx="5027112" cy="599996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差旅地點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公假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選項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新增欄位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差旅迄點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最遠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)”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差旅迄點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差旅起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迄點公里數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備註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代入差旅類別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差旅迄點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最遠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)+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差旅迄點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差旅起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迄點公里數。</a:t>
            </a:r>
            <a:b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Ex.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短程出差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萬里福容飯店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新北市萬里區翡翠路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), 14.2km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防呆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每一欄位皆必需填入數值。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</a:p>
        </p:txBody>
      </p:sp>
      <p:sp>
        <p:nvSpPr>
          <p:cNvPr id="12" name="矩形 11"/>
          <p:cNvSpPr/>
          <p:nvPr/>
        </p:nvSpPr>
        <p:spPr>
          <a:xfrm>
            <a:off x="2328672" y="5072707"/>
            <a:ext cx="806008" cy="201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131262" y="676403"/>
            <a:ext cx="6940517" cy="4384112"/>
            <a:chOff x="131262" y="676403"/>
            <a:chExt cx="6940517" cy="4384112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1262" y="676403"/>
              <a:ext cx="6940517" cy="43841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矩形 5"/>
            <p:cNvSpPr/>
            <p:nvPr/>
          </p:nvSpPr>
          <p:spPr>
            <a:xfrm>
              <a:off x="471814" y="3638804"/>
              <a:ext cx="5624186" cy="4196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2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054258" y="1944662"/>
              <a:ext cx="2584537" cy="4196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TW" sz="2400" b="1" dirty="0">
                  <a:solidFill>
                    <a:srgbClr val="FF0000"/>
                  </a:solidFill>
                </a:rPr>
                <a:t>1</a:t>
              </a:r>
              <a:endParaRPr lang="zh-TW" alt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060287" y="5123134"/>
            <a:ext cx="2034812" cy="1150533"/>
            <a:chOff x="1060287" y="5123134"/>
            <a:chExt cx="2034812" cy="1150533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8410" y="5165112"/>
              <a:ext cx="889347" cy="1108555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060287" y="5123134"/>
              <a:ext cx="1655858" cy="41962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sz="1400" dirty="0">
                  <a:solidFill>
                    <a:srgbClr val="FF0000"/>
                  </a:solidFill>
                </a:rPr>
                <a:t>差旅迄點</a:t>
              </a:r>
              <a:r>
                <a:rPr lang="en-US" altLang="zh-TW" sz="1400" dirty="0">
                  <a:solidFill>
                    <a:srgbClr val="FF0000"/>
                  </a:solidFill>
                </a:rPr>
                <a:t>(</a:t>
              </a:r>
              <a:r>
                <a:rPr lang="zh-TW" altLang="en-US" sz="1400" dirty="0">
                  <a:solidFill>
                    <a:srgbClr val="FF0000"/>
                  </a:solidFill>
                </a:rPr>
                <a:t>最遠</a:t>
              </a:r>
              <a:r>
                <a:rPr lang="en-US" altLang="zh-TW" sz="1400" dirty="0">
                  <a:solidFill>
                    <a:srgbClr val="FF0000"/>
                  </a:solidFill>
                </a:rPr>
                <a:t>)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090936" y="5453204"/>
              <a:ext cx="1655858" cy="41962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sz="1400" dirty="0">
                  <a:solidFill>
                    <a:srgbClr val="FF0000"/>
                  </a:solidFill>
                </a:rPr>
                <a:t>差旅迄點地址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1060287" y="5807069"/>
              <a:ext cx="2034812" cy="41962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TW" altLang="en-US" sz="1400" dirty="0">
                  <a:solidFill>
                    <a:srgbClr val="FF0000"/>
                  </a:solidFill>
                </a:rPr>
                <a:t>差旅起</a:t>
              </a:r>
              <a:r>
                <a:rPr lang="en-US" altLang="zh-TW" sz="1400" dirty="0">
                  <a:solidFill>
                    <a:srgbClr val="FF0000"/>
                  </a:solidFill>
                </a:rPr>
                <a:t>-</a:t>
              </a:r>
              <a:r>
                <a:rPr lang="zh-TW" altLang="en-US" sz="1400" dirty="0">
                  <a:solidFill>
                    <a:srgbClr val="FF0000"/>
                  </a:solidFill>
                </a:rPr>
                <a:t>迄點公里數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310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0417" y="139656"/>
            <a:ext cx="11153383" cy="54927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Q3. </a:t>
            </a:r>
            <a:r>
              <a:rPr lang="zh-TW" altLang="en-US" dirty="0"/>
              <a:t>差旅處理</a:t>
            </a:r>
            <a:r>
              <a:rPr lang="en-US" altLang="zh-TW" dirty="0"/>
              <a:t>- </a:t>
            </a:r>
            <a:r>
              <a:rPr lang="zh-TW" altLang="en-US" dirty="0"/>
              <a:t>差旅費    </a:t>
            </a:r>
            <a:r>
              <a:rPr lang="en-US" altLang="zh-TW" dirty="0"/>
              <a:t>(</a:t>
            </a:r>
            <a:r>
              <a:rPr lang="zh-TW" altLang="en-US" dirty="0"/>
              <a:t>改問題，不需報價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417" y="688931"/>
            <a:ext cx="6876789" cy="60124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71152" y="688931"/>
            <a:ext cx="4840260" cy="599996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差旅費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可自動代入差旅日期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>
              <a:buFont typeface="+mj-lt"/>
              <a:buAutoNum type="alphaU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單據編號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強制填寫或預設為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342900" indent="-342900">
              <a:buFont typeface="+mj-lt"/>
              <a:buAutoNum type="arabicPeriod"/>
            </a:pP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新增每筆差單之差旅費方式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目前點選差單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新增完差旅費後 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點選差單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b,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若無再重新點選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差旅費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則所有費用合計在差單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請修正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點選該差單後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即可正確新增該筆差單之差旅費。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4615839"/>
            <a:ext cx="7164887" cy="494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1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-6263" y="5165113"/>
            <a:ext cx="7164887" cy="15363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zh-TW" sz="2400" b="1" dirty="0">
                <a:solidFill>
                  <a:srgbClr val="FF0000"/>
                </a:solidFill>
              </a:rPr>
              <a:t>2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橢圓 3"/>
          <p:cNvSpPr/>
          <p:nvPr/>
        </p:nvSpPr>
        <p:spPr>
          <a:xfrm>
            <a:off x="676404" y="5478266"/>
            <a:ext cx="338203" cy="36325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a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757821" y="5829316"/>
            <a:ext cx="338203" cy="36325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b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49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差勤系統</a:t>
            </a:r>
            <a:r>
              <a:rPr lang="en-US" altLang="zh-TW" dirty="0"/>
              <a:t>-</a:t>
            </a:r>
            <a:r>
              <a:rPr lang="zh-TW" altLang="en-US" dirty="0"/>
              <a:t>簽核表單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10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Q4. </a:t>
            </a:r>
            <a:r>
              <a:rPr lang="zh-TW" altLang="en-US" dirty="0"/>
              <a:t>簽核表單    </a:t>
            </a:r>
            <a:r>
              <a:rPr lang="en-US" altLang="zh-TW" dirty="0"/>
              <a:t>(</a:t>
            </a:r>
            <a:r>
              <a:rPr lang="zh-TW" altLang="en-US" dirty="0"/>
              <a:t>元件，不予修改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48" y="814192"/>
            <a:ext cx="11838138" cy="58151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1" y="1324539"/>
            <a:ext cx="9820405" cy="494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46949" y="6338170"/>
            <a:ext cx="626300" cy="2911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71152" y="2054268"/>
            <a:ext cx="4840260" cy="428390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每一表單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呈現筆數可自訂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039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576</Words>
  <Application>Microsoft Office PowerPoint</Application>
  <PresentationFormat>寬螢幕</PresentationFormat>
  <Paragraphs>73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9" baseType="lpstr">
      <vt:lpstr>微軟正黑體</vt:lpstr>
      <vt:lpstr>新細明體</vt:lpstr>
      <vt:lpstr>標楷體</vt:lpstr>
      <vt:lpstr>Arial</vt:lpstr>
      <vt:lpstr>Calibri</vt:lpstr>
      <vt:lpstr>Office 佈景主題</vt:lpstr>
      <vt:lpstr>1.差勤系統-月報表</vt:lpstr>
      <vt:lpstr>新增功能-人員可設定每月班表   (須報價)</vt:lpstr>
      <vt:lpstr>2.差勤系統-加班處理</vt:lpstr>
      <vt:lpstr>Q1. 加班處理  (調整，不需報價)</vt:lpstr>
      <vt:lpstr>3.差勤系統-差旅處理</vt:lpstr>
      <vt:lpstr>Q2. 差旅處理    (加欄位，須報價)</vt:lpstr>
      <vt:lpstr>Q3. 差旅處理- 差旅費    (改問題，不需報價)</vt:lpstr>
      <vt:lpstr>4.差勤系統-簽核表單</vt:lpstr>
      <vt:lpstr>Q4. 簽核表單    (元件，不予修改)</vt:lpstr>
      <vt:lpstr>Q4. 簽核表單  (不報價)</vt:lpstr>
      <vt:lpstr>Q4. 簽核表單-出勤查詢    (須報價)</vt:lpstr>
      <vt:lpstr>5.管理系統-專案報表</vt:lpstr>
      <vt:lpstr>Q5.人員派遣管理系統/報表/專案報表   (改字加欄位不報價，年度報表要報價)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Q1. 加班處理</dc:title>
  <dc:creator>user</dc:creator>
  <cp:lastModifiedBy>楊小樹</cp:lastModifiedBy>
  <cp:revision>23</cp:revision>
  <dcterms:created xsi:type="dcterms:W3CDTF">2018-01-16T07:43:09Z</dcterms:created>
  <dcterms:modified xsi:type="dcterms:W3CDTF">2018-01-19T08:35:05Z</dcterms:modified>
</cp:coreProperties>
</file>